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7" r:id="rId2"/>
    <p:sldMasterId id="2147483776" r:id="rId3"/>
  </p:sldMasterIdLst>
  <p:notesMasterIdLst>
    <p:notesMasterId r:id="rId23"/>
  </p:notesMasterIdLst>
  <p:handoutMasterIdLst>
    <p:handoutMasterId r:id="rId24"/>
  </p:handoutMasterIdLst>
  <p:sldIdLst>
    <p:sldId id="279" r:id="rId4"/>
    <p:sldId id="458" r:id="rId5"/>
    <p:sldId id="462" r:id="rId6"/>
    <p:sldId id="425" r:id="rId7"/>
    <p:sldId id="456" r:id="rId8"/>
    <p:sldId id="470" r:id="rId9"/>
    <p:sldId id="471" r:id="rId10"/>
    <p:sldId id="465" r:id="rId11"/>
    <p:sldId id="463" r:id="rId12"/>
    <p:sldId id="446" r:id="rId13"/>
    <p:sldId id="450" r:id="rId14"/>
    <p:sldId id="451" r:id="rId15"/>
    <p:sldId id="466" r:id="rId16"/>
    <p:sldId id="467" r:id="rId17"/>
    <p:sldId id="468" r:id="rId18"/>
    <p:sldId id="457" r:id="rId19"/>
    <p:sldId id="472" r:id="rId20"/>
    <p:sldId id="461" r:id="rId21"/>
    <p:sldId id="300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F8CB90"/>
    <a:srgbClr val="CCFFCC"/>
    <a:srgbClr val="FFCCFF"/>
    <a:srgbClr val="247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9899" autoAdjust="0"/>
  </p:normalViewPr>
  <p:slideViewPr>
    <p:cSldViewPr>
      <p:cViewPr varScale="1">
        <p:scale>
          <a:sx n="163" d="100"/>
          <a:sy n="163" d="100"/>
        </p:scale>
        <p:origin x="163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065" cy="497413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5" y="2"/>
            <a:ext cx="2946065" cy="497413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460CF3-0128-4509-B004-DABE512348BF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273"/>
            <a:ext cx="2946065" cy="49741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5" y="9429273"/>
            <a:ext cx="2946065" cy="49741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F2C966-9DFB-4235-84DD-AA939DD48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0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5" y="1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843032-76E6-4E5F-91AD-EF34DC065E89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9" tIns="45569" rIns="91139" bIns="4556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5407"/>
            <a:ext cx="5439355" cy="4467470"/>
          </a:xfrm>
          <a:prstGeom prst="rect">
            <a:avLst/>
          </a:prstGeom>
        </p:spPr>
        <p:txBody>
          <a:bodyPr vert="horz" lIns="91139" tIns="45569" rIns="91139" bIns="4556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813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5" y="9430813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79F655-F61C-4C35-95C9-48C6B17CA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5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E330-D217-4BFA-910B-E80F507B23C0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4A4D-DA6B-425B-BF9D-970F70E83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266F-5C75-4D2D-8746-AF5D7B7064B0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043C-24C6-4EC3-867A-417267024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D62F-1E57-4A96-B9D9-2F7C07129E5A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3A4D-F8AC-4465-B598-EBA33BA28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17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6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3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42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9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01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1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CE8F-62B4-4C46-B9B0-F933DB57E714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BCC6-FDE2-4C92-9BEF-1AEA66466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22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70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40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98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89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13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72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44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EEF7-E980-4B4E-8DD7-E5B22F4B2C69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23EB-A692-45B3-9F49-9833FC227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89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811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86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67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85D4-8C87-469F-8ACF-710C806D8ED5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CFC0-0A33-472C-81F2-7B72CB023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532B-7BCB-4852-9D93-8A6243FAAD7F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F1EE-194B-4F35-8F36-EC2DCB0BD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F782-D119-4248-A0AB-E3E5E9909B56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3C64-A8A0-496A-B793-CE1A7445A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5F94-15CD-47F8-BC57-962C5489BD7E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1D47-C7DA-4738-A876-D54308086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70CE-10D9-4004-95AD-3625A412300C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E33B-7725-4025-A6ED-7BB147CC2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7405-8728-4909-8360-3AF588A047EF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5419-0898-4211-8DEA-141EBDF26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C937B0-27AA-4AD2-BD20-83E993C01BD7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293FA8-4A8F-4DB0-A4A9-EDA8204B3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4DB6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9B6A5D-88B9-4E97-8F9B-7F518C38DA69}" type="datetime1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65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9B6A5D-88B9-4E97-8F9B-7F518C38DA69}" type="datetime1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7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4378444" y="5013176"/>
            <a:ext cx="447572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Фоменко Георгий Анатольевич, </a:t>
            </a: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д.г.н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проф., Председатель Правления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Фоменко Марина Александровна,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к.г.н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заместитель директора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28990" y="1628800"/>
            <a:ext cx="8229600" cy="30243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Опыт осуществления проектов СПЭУ в Российской Федерации на национальном, региональном и муниципальном уровнях»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Joint OECD/UNECE Seminar on the Implementation of SEEA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21‐22 February 2018, Geneva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92696"/>
            <a:ext cx="4392488" cy="1039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Вывод 4 – Внимание к исходным данным и их полноте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734" y="1700808"/>
            <a:ext cx="7431682" cy="536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Качество и доступность данных для формирования СПЭУ</a:t>
            </a:r>
          </a:p>
          <a:p>
            <a:pPr marL="0" indent="0" algn="ctr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30932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/>
              <a:t>Источник: данные Института «Кадастр», 2017 г.</a:t>
            </a:r>
          </a:p>
        </p:txBody>
      </p:sp>
      <p:pic>
        <p:nvPicPr>
          <p:cNvPr id="1026" name="Picture 2" descr="Y:\server_doc\__Материалы по проектам (рабочие)\2018\Женева\Рисунки\Безымянный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620" y="2348880"/>
            <a:ext cx="7443788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5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544860"/>
            <a:ext cx="7873752" cy="864096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ru-RU" sz="2800" b="1" dirty="0"/>
            </a:br>
            <a:r>
              <a:rPr lang="ru-RU" sz="2800" b="1" dirty="0">
                <a:cs typeface="Arial" panose="020B0604020202020204" pitchFamily="34" charset="0"/>
              </a:rPr>
              <a:t>Вывод 4 – Внимание к исходным данным и их полноте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05237"/>
              </p:ext>
            </p:extLst>
          </p:nvPr>
        </p:nvGraphicFramePr>
        <p:xfrm>
          <a:off x="467546" y="2420888"/>
          <a:ext cx="8246280" cy="2304256"/>
        </p:xfrm>
        <a:graphic>
          <a:graphicData uri="http://schemas.openxmlformats.org/drawingml/2006/table">
            <a:tbl>
              <a:tblPr/>
              <a:tblGrid>
                <a:gridCol w="108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7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08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7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38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65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10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99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Минеральные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Водные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Лесные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Водные биологические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Охотничьи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Древесные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Недревесные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Запасы на начало года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1538697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770867,5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5264,7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5217,4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4517,4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1135,4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28429,4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736,2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6,8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87,3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70,4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Экономическое использование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47944,1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24241,1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166,6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164,1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143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35,7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836,7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22,7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4869160"/>
          <a:ext cx="4557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55" name="Прямоугольник 4"/>
          <p:cNvSpPr>
            <a:spLocks noChangeArrowheads="1"/>
          </p:cNvSpPr>
          <p:nvPr/>
        </p:nvSpPr>
        <p:spPr bwMode="auto">
          <a:xfrm>
            <a:off x="1115616" y="4941168"/>
            <a:ext cx="293176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+mj-lt"/>
              </a:rPr>
              <a:t>- Оценка на основе полученных доходов</a:t>
            </a:r>
          </a:p>
        </p:txBody>
      </p:sp>
      <p:sp>
        <p:nvSpPr>
          <p:cNvPr id="12356" name="Прямоугольник 5"/>
          <p:cNvSpPr>
            <a:spLocks noChangeArrowheads="1"/>
          </p:cNvSpPr>
          <p:nvPr/>
        </p:nvSpPr>
        <p:spPr bwMode="auto">
          <a:xfrm>
            <a:off x="1115616" y="5517232"/>
            <a:ext cx="2723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+mj-lt"/>
              </a:rPr>
              <a:t>- Оценка на основе ресурсных налогов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5445224"/>
          <a:ext cx="4557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496" y="44624"/>
            <a:ext cx="1080120" cy="531440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1484784"/>
            <a:ext cx="8100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Сравнение результатов оценки природных ресурсов</a:t>
            </a:r>
            <a:r>
              <a:rPr lang="en-US" sz="1600" dirty="0"/>
              <a:t> </a:t>
            </a:r>
            <a:r>
              <a:rPr lang="ru-RU" sz="1600" dirty="0"/>
              <a:t>на примере Томской области </a:t>
            </a:r>
            <a:r>
              <a:rPr lang="en-US" sz="1600" dirty="0"/>
              <a:t>  </a:t>
            </a:r>
            <a:r>
              <a:rPr lang="ru-RU" sz="1600" dirty="0"/>
              <a:t>(Западная Сибирь), млн.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237312"/>
            <a:ext cx="7884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1. Отчет о научно-исследовательской работе «Оценка природного капитала Томской области», Институт «Кадастр», 2008.</a:t>
            </a:r>
          </a:p>
          <a:p>
            <a:r>
              <a:rPr lang="ru-RU" sz="800" dirty="0"/>
              <a:t>2. Отчет о научно-исследовательской работе «Разработать методологию отражения в системе национальных счетов (СНС) стоимости природных ресурсов», Институт «Кадастр», 2007-2009 гг.</a:t>
            </a:r>
          </a:p>
        </p:txBody>
      </p:sp>
    </p:spTree>
    <p:extLst>
      <p:ext uri="{BB962C8B-B14F-4D97-AF65-F5344CB8AC3E}">
        <p14:creationId xmlns:p14="http://schemas.microsoft.com/office/powerpoint/2010/main" val="316080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Y:\server_doc\__Материалы по проектам (рабочие)\2018\Женева\Рисунки\Безымянный-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5400600" cy="248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Вывод 4 – Внимание к исходным данным и их полноте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6429871"/>
            <a:ext cx="7927056" cy="383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Источник: Фоменко Г.А., Фоменко М.А., Лошадкин К.А., Михайлова А.В., Арабова Е.А. Эколого-экономический учет в рациональном природопользовании. Теория и практика / Науч. ред. Г.А. Фоменко. – Ярославль: Институт «Кадастр», 2017.</a:t>
            </a:r>
          </a:p>
          <a:p>
            <a:pPr marL="0" indent="0">
              <a:buNone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481" y="1408436"/>
            <a:ext cx="8010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«Белая» и «серая» матрицы СПЭУ: Первомайский  район Ярославской области (Центральная Россия)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3861048"/>
            <a:ext cx="216024" cy="99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Y:\server_doc\__Материалы по проектам (рабочие)\2018\Женева\Рисунки\Безымянный-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7410450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Вывод 5 – Использование методологии СПЭУ для решения задач территориального управления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9924" y="1506652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Планирование инвестиций по результатам комплексного природно-экономического учета: Первомайский район Ярославской области (Центральная Россия)*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78" y="1495956"/>
            <a:ext cx="4617962" cy="514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42284" y="6207695"/>
            <a:ext cx="3374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 Экономический транзит и охрана природы: социокультурные аспекты. – Ярославль: Институт «Кадастр», 2016.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6056" y="5603468"/>
            <a:ext cx="35283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</a:t>
            </a:r>
            <a:r>
              <a:rPr lang="ru-RU" sz="1100" dirty="0"/>
              <a:t>Золотая медаль </a:t>
            </a:r>
            <a:r>
              <a:rPr lang="en-US" sz="1100" dirty="0"/>
              <a:t>IV </a:t>
            </a:r>
            <a:r>
              <a:rPr lang="ru-RU" sz="1100" dirty="0"/>
              <a:t>Московского международного салона инноваций и инвестиций</a:t>
            </a:r>
          </a:p>
        </p:txBody>
      </p:sp>
    </p:spTree>
    <p:extLst>
      <p:ext uri="{BB962C8B-B14F-4D97-AF65-F5344CB8AC3E}">
        <p14:creationId xmlns:p14="http://schemas.microsoft.com/office/powerpoint/2010/main" val="102213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110" y="6402814"/>
            <a:ext cx="6778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М.А., Лошадкин К.А., Михайлова А.В., Арабова Е.А. Эколого-экономический учет в рациональном природопользовании. Теория и практика / Науч. ред. Г.А. Фоменко. – Ярославль: Институт «Кадастр», 2017.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8244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Структура экосистемных услуг, оказываемых Обь-Томским междуречьем, жителям </a:t>
            </a:r>
          </a:p>
          <a:p>
            <a:r>
              <a:rPr lang="ru-RU" sz="1600" dirty="0"/>
              <a:t>г. Томска и жителям Томского муниципального района (Западная Сибирь)</a:t>
            </a:r>
          </a:p>
        </p:txBody>
      </p:sp>
      <p:pic>
        <p:nvPicPr>
          <p:cNvPr id="7" name="Picture 3" descr="Y:\server_doc\__Материалы по проектам (рабочие)\2018\Женева\Рисунки\Безымянный-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685860" cy="22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Вывод 5 – Использование методологии СПЭУ для решения задач территориального управления</a:t>
            </a:r>
          </a:p>
        </p:txBody>
      </p:sp>
      <p:pic>
        <p:nvPicPr>
          <p:cNvPr id="2050" name="Picture 2" descr="Y:\server_doc\__Материалы по проектам (рабочие)\2018\Женева\Рисунки\Безымянный-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504825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5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server_doc\__Материалы по проектам (рабочие)\2018\Женева\Рисунки\Безымянный-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5" r="5219"/>
          <a:stretch/>
        </p:blipFill>
        <p:spPr bwMode="auto">
          <a:xfrm>
            <a:off x="251520" y="2871441"/>
            <a:ext cx="2309081" cy="22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41" y="476672"/>
            <a:ext cx="8305800" cy="8549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Вывод 5 – Использование методологии СПЭУ для решения задач территориального управления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597932"/>
            <a:ext cx="79928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М.А., Михайлова А.В. Архыз: на пути к устойчивому развитию. Ярославль, Институт «Кадастр», 2006 г.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t="17652" r="23175" b="6158"/>
          <a:stretch/>
        </p:blipFill>
        <p:spPr bwMode="auto">
          <a:xfrm>
            <a:off x="2638166" y="2786475"/>
            <a:ext cx="2725922" cy="348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65517" y="2399099"/>
            <a:ext cx="25985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Распределение доходов по основным группам потребителей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197" y="134076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Экономическая оценка природных ресурсов и экосистемных услуг для обоснования режима природоохранных ограничений при создании ООПТ – сельский муниципальный округ Архыз (Карачаево-Черкесская Республика, Кавказ)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41" t="20279" r="30079" b="17061"/>
          <a:stretch/>
        </p:blipFill>
        <p:spPr bwMode="auto">
          <a:xfrm>
            <a:off x="5475830" y="2870338"/>
            <a:ext cx="3395620" cy="308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23586" y="2429372"/>
            <a:ext cx="3347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Модель хозяйственной деятельности («природопользование на устойчивой основе») </a:t>
            </a:r>
          </a:p>
        </p:txBody>
      </p:sp>
    </p:spTree>
    <p:extLst>
      <p:ext uri="{BB962C8B-B14F-4D97-AF65-F5344CB8AC3E}">
        <p14:creationId xmlns:p14="http://schemas.microsoft.com/office/powerpoint/2010/main" val="1441481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949450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cs typeface="Arial" panose="020B0604020202020204" pitchFamily="34" charset="0"/>
              </a:rPr>
            </a:br>
            <a:br>
              <a:rPr lang="ru-RU" sz="2400" b="1" dirty="0">
                <a:cs typeface="Arial" panose="020B0604020202020204" pitchFamily="34" charset="0"/>
              </a:rPr>
            </a:br>
            <a:r>
              <a:rPr lang="ru-RU" sz="2400" b="1" dirty="0">
                <a:cs typeface="Arial" panose="020B0604020202020204" pitchFamily="34" charset="0"/>
              </a:rPr>
              <a:t>Вывод 6 – Повышение востребованности СПЭУ за счет оценки экосистемных услуг и их картографирования</a:t>
            </a:r>
            <a:endParaRPr lang="ru-RU" sz="1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391" y="6519446"/>
            <a:ext cx="8066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Доклад о состоянии и об охране окружающей среды Ярославской области в 2015-2016 гг. / Департамент охраны окружающей среды и природопользования Ярославской области; науч. ред. Г.А. Фоменко. Ярославль, 2017.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04871"/>
              </p:ext>
            </p:extLst>
          </p:nvPr>
        </p:nvGraphicFramePr>
        <p:xfrm>
          <a:off x="2522865" y="4725144"/>
          <a:ext cx="4242286" cy="17068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1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экосистемных услуг 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экономической ценности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Значение,</a:t>
                      </a:r>
                      <a:r>
                        <a:rPr lang="ru-RU" sz="7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7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./год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Обеспечивающие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Древесина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Недревесные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ресурсы леса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Водные ресурсы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Охотничьи ресурсы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Рыбные ресурсы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Сельскохозяйственная продукция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8071,11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Регулирующие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Регулирование климата и состава атмосферы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Регулирование запасов водных ресурсов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Ассимиляция отходов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сохранения дикой природы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Почвообразование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Опыление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487556,85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Культурные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Рекреация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Эстетические и гедонистические ценности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53843,8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44" y="130417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Экономическая ценность экосистемных услуг </a:t>
            </a:r>
            <a:endParaRPr lang="en-US" sz="1400" dirty="0"/>
          </a:p>
          <a:p>
            <a:pPr algn="ctr"/>
            <a:r>
              <a:rPr lang="ru-RU" sz="1400" dirty="0"/>
              <a:t>Ярославской области (Центральная Россия),</a:t>
            </a:r>
            <a:r>
              <a:rPr lang="en-US" sz="1400" dirty="0"/>
              <a:t> </a:t>
            </a:r>
            <a:r>
              <a:rPr lang="ru-RU" sz="1400" dirty="0"/>
              <a:t> тыс. руб./га/год</a:t>
            </a:r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750" y="2239963"/>
            <a:ext cx="2239963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6156325" y="1916113"/>
            <a:ext cx="2433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Культурные экосистемные услуги </a:t>
            </a:r>
          </a:p>
        </p:txBody>
      </p:sp>
      <p:pic>
        <p:nvPicPr>
          <p:cNvPr id="1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47"/>
          <a:stretch>
            <a:fillRect/>
          </a:stretch>
        </p:blipFill>
        <p:spPr bwMode="auto">
          <a:xfrm>
            <a:off x="3354388" y="2276475"/>
            <a:ext cx="21732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3086100" y="1916113"/>
            <a:ext cx="26384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Регулирующие экосистемные услуги </a:t>
            </a: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" y="2232025"/>
            <a:ext cx="23399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260350" y="1916113"/>
            <a:ext cx="2832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Обеспечивающие экосистемные услуги </a:t>
            </a:r>
          </a:p>
        </p:txBody>
      </p:sp>
    </p:spTree>
    <p:extLst>
      <p:ext uri="{BB962C8B-B14F-4D97-AF65-F5344CB8AC3E}">
        <p14:creationId xmlns:p14="http://schemas.microsoft.com/office/powerpoint/2010/main" val="153617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7086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Вывод 6 – Повышение востребованности  СПЭУ за счет оценки экосистемных услуг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Рисунок 3" descr="Ценность экосистемных услуг с поймами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9" t="2859"/>
          <a:stretch>
            <a:fillRect/>
          </a:stretch>
        </p:blipFill>
        <p:spPr bwMode="auto">
          <a:xfrm>
            <a:off x="3355623" y="2625352"/>
            <a:ext cx="2602061" cy="36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10390" y="2161941"/>
            <a:ext cx="2791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Регулирующие </a:t>
            </a:r>
            <a:r>
              <a:rPr lang="ru-RU" sz="1200" dirty="0" err="1">
                <a:solidFill>
                  <a:prstClr val="black"/>
                </a:solidFill>
              </a:rPr>
              <a:t>экосистемные</a:t>
            </a:r>
            <a:r>
              <a:rPr lang="ru-RU" sz="1200" dirty="0">
                <a:solidFill>
                  <a:prstClr val="black"/>
                </a:solidFill>
              </a:rPr>
              <a:t> услуги, млрд руб./год</a:t>
            </a:r>
          </a:p>
        </p:txBody>
      </p:sp>
      <p:pic>
        <p:nvPicPr>
          <p:cNvPr id="6" name="Рисунок 5" descr="Ценность продуктов биоразнообразия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4" t="6149"/>
          <a:stretch>
            <a:fillRect/>
          </a:stretch>
        </p:blipFill>
        <p:spPr bwMode="auto">
          <a:xfrm>
            <a:off x="6298980" y="2739425"/>
            <a:ext cx="2305467" cy="349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239741" y="2134597"/>
            <a:ext cx="2764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Обеспечивающие </a:t>
            </a:r>
            <a:r>
              <a:rPr lang="ru-RU" sz="1200" dirty="0" err="1">
                <a:solidFill>
                  <a:prstClr val="black"/>
                </a:solidFill>
              </a:rPr>
              <a:t>экосистемные</a:t>
            </a:r>
            <a:r>
              <a:rPr lang="ru-RU" sz="1200" dirty="0">
                <a:solidFill>
                  <a:prstClr val="black"/>
                </a:solidFill>
              </a:rPr>
              <a:t> услуги и абиотические услуги, млн руб./год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14" y="6402814"/>
            <a:ext cx="8068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 Фоменко Г.А., Фоменко М.А., Лошадкин К.А.  Экономическая ценность природного капитала и стратегическая экологическая оценка. Территория угледобычи / Науч. ред. Г.А. Фоменко. Ярославль, 2018  (в печати)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314" y="1404065"/>
            <a:ext cx="8623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Экономическая ценность экосистемных и абиотических услуг </a:t>
            </a:r>
            <a:br>
              <a:rPr lang="en-US" sz="1600" dirty="0"/>
            </a:br>
            <a:r>
              <a:rPr lang="ru-RU" sz="1600" dirty="0"/>
              <a:t>Новокузнецкого муниципального района Кемеровской области (Западная Сибирь)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" t="3048" r="34104" b="4099"/>
          <a:stretch/>
        </p:blipFill>
        <p:spPr bwMode="auto">
          <a:xfrm>
            <a:off x="665965" y="2924943"/>
            <a:ext cx="1996349" cy="192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96" t="29309" r="1359" b="34089"/>
          <a:stretch/>
        </p:blipFill>
        <p:spPr bwMode="auto">
          <a:xfrm>
            <a:off x="1106344" y="4962800"/>
            <a:ext cx="1174945" cy="8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87624" y="5764614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/>
              <a:t>(добыча угля)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429000"/>
            <a:ext cx="720080" cy="20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44208" y="3356992"/>
            <a:ext cx="72233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" b="1" dirty="0"/>
              <a:t>(добыча угля)</a:t>
            </a:r>
          </a:p>
        </p:txBody>
      </p:sp>
    </p:spTree>
    <p:extLst>
      <p:ext uri="{BB962C8B-B14F-4D97-AF65-F5344CB8AC3E}">
        <p14:creationId xmlns:p14="http://schemas.microsoft.com/office/powerpoint/2010/main" val="141319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140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Будущее развитие работ по СПЭУ в Российской Федерации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4788024" y="1772816"/>
            <a:ext cx="4176464" cy="4536504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резолюции IV Всероссийского съезда по охране окружающей среды: «При внедрении принципов «зеленой» экономики необходимо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 совершенствование экологического статистического учета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обратив внимание на повышение полноты и качества учета природоохранных инвестиций и иных издержек на микро- и макроуровнях, развитие, дополнение и корректировку федеральных и ведомственных статистических наблюдений, а также внедрение международных стандартов в области Системы национальных счетов и сопряженной с ней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эколого-экономического учета»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п.5.2)</a:t>
            </a:r>
          </a:p>
          <a:p>
            <a:pPr marL="0" lvl="0" indent="0" rtl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экосистемных услуг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в качестве основной из задач государственного управления  решениями  Госсовета РФ по вопросу «Об экологическом развитии Российской Федерации в интересах будущих поколений» (27 декабря 2016 года).</a:t>
            </a:r>
          </a:p>
          <a:p>
            <a:pPr marL="0" lvl="0" indent="0" rtl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rtl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rtl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:\server_doc\__Материалы по проектам (рабочие)\2018\Женева\Otkryti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78" y="1844824"/>
            <a:ext cx="443281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0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8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F2155E-DE4A-47BF-A6B3-48361C0DC6BF}" type="slidenum">
              <a:rPr lang="ru-RU" sz="1200">
                <a:solidFill>
                  <a:srgbClr val="045C75"/>
                </a:solidFill>
                <a:latin typeface="Constantia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ru-RU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412428" y="2132856"/>
            <a:ext cx="8531225" cy="37444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3600" b="1" dirty="0">
                <a:solidFill>
                  <a:srgbClr val="0461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Благодарю за внимание! </a:t>
            </a:r>
          </a:p>
          <a:p>
            <a:pPr marL="365125" indent="-280988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info@nipik.ru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www.nipik.ru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150043, г. Ярославль,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ул. Розы Люксембург, 22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тел. (4852) 75-76-46</a:t>
            </a:r>
            <a:endParaRPr lang="ru-RU" sz="2400" dirty="0">
              <a:solidFill>
                <a:srgbClr val="0B5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5A7C-3C50-4602-8CAE-8C39DB22A4AF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836712"/>
            <a:ext cx="4392488" cy="1039370"/>
          </a:xfrm>
          <a:prstGeom prst="rect">
            <a:avLst/>
          </a:prstGeom>
        </p:spPr>
      </p:pic>
      <p:pic>
        <p:nvPicPr>
          <p:cNvPr id="5122" name="Picture 2" descr="http://ntc-rik.ru/upload/iblock/3cf/%D0%9E%D0%B1%D0%BB%D0%BE%D0%B6%D0%BA%D0%B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68652"/>
            <a:ext cx="2036403" cy="300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819" y="4859055"/>
            <a:ext cx="192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>
                <a:solidFill>
                  <a:schemeClr val="bg1"/>
                </a:solidFill>
              </a:rPr>
              <a:t>Фоменко Г.А., Фоменко М.А., </a:t>
            </a:r>
            <a:r>
              <a:rPr lang="ru-RU" sz="800" b="1" i="1" dirty="0" err="1">
                <a:solidFill>
                  <a:schemeClr val="bg1"/>
                </a:solidFill>
              </a:rPr>
              <a:t>Лошадкин</a:t>
            </a:r>
            <a:r>
              <a:rPr lang="ru-RU" sz="800" b="1" i="1" dirty="0">
                <a:solidFill>
                  <a:schemeClr val="bg1"/>
                </a:solidFill>
              </a:rPr>
              <a:t> К.А., Михайлова А.В., </a:t>
            </a:r>
            <a:r>
              <a:rPr lang="ru-RU" sz="800" b="1" i="1" dirty="0" err="1">
                <a:solidFill>
                  <a:schemeClr val="bg1"/>
                </a:solidFill>
              </a:rPr>
              <a:t>Арабова</a:t>
            </a:r>
            <a:r>
              <a:rPr lang="ru-RU" sz="800" b="1" i="1" dirty="0">
                <a:solidFill>
                  <a:schemeClr val="bg1"/>
                </a:solidFill>
              </a:rPr>
              <a:t> Е.А.</a:t>
            </a:r>
            <a:endParaRPr lang="ru-RU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/>
          <a:lstStyle/>
          <a:p>
            <a:pPr algn="ctr"/>
            <a:br>
              <a:rPr lang="ru-RU" sz="2400" dirty="0">
                <a:cs typeface="Arial" panose="020B0604020202020204" pitchFamily="34" charset="0"/>
              </a:rPr>
            </a:br>
            <a:br>
              <a:rPr lang="ru-RU" sz="2400" dirty="0">
                <a:cs typeface="Arial" panose="020B0604020202020204" pitchFamily="34" charset="0"/>
              </a:rPr>
            </a:br>
            <a:br>
              <a:rPr lang="ru-RU" sz="2400" dirty="0">
                <a:cs typeface="Arial" panose="020B0604020202020204" pitchFamily="34" charset="0"/>
              </a:rPr>
            </a:br>
            <a:br>
              <a:rPr lang="ru-RU" sz="2400" dirty="0">
                <a:cs typeface="Arial" panose="020B0604020202020204" pitchFamily="34" charset="0"/>
              </a:rPr>
            </a:br>
            <a:br>
              <a:rPr lang="ru-RU" sz="2400" dirty="0">
                <a:cs typeface="Arial" panose="020B0604020202020204" pitchFamily="34" charset="0"/>
              </a:rPr>
            </a:br>
            <a:r>
              <a:rPr lang="ru-RU" sz="2800" b="1" dirty="0">
                <a:cs typeface="Arial" panose="020B0604020202020204" pitchFamily="34" charset="0"/>
              </a:rPr>
              <a:t>Начало работ по комплексному учету и экономической оценке природных ресурсов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Закон РСФСР от 19.12.1991 г.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№ 2060-1 «Об охране окружающей природной среды»,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статья 16. Учет и социально-экономическая оценка природных ресурсов: государственные природоохранительные органы совместно с органами государственной статистики,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природопользователями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ведут количественный и качественный учет природных ресурсов и вторичного сырья, определяют их социально-экономическую оценку*</a:t>
            </a:r>
          </a:p>
          <a:p>
            <a: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 Заместителя Председателя Совета Министров - Правительства РФ от 07.05.1993 г.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№ 58-рз «О совершенствовании количественного и качественного  учета природных ресурсов»</a:t>
            </a:r>
          </a:p>
          <a:p>
            <a: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охраны окружающей среды и природных ресурсов РФ  от 27.05.1993 г.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№ 103 «Об обеспечении проведения  эксперимента по совершенствованию учета и социально-экономической оценке природно-ресурсного потенциала»</a:t>
            </a:r>
          </a:p>
          <a:p>
            <a: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охраны окружающей среды и природных ресурсов РФ от 17.08.1995 г.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N 326 «Об утверждении Временного положения о порядке формирования комплексных территориальных кадастров природных ресурсов и объектов»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действует Федеральный закон от 10.01. 2002 г. N 7-ФЗ (ред. от 31.12.2017 г.) «Об охране окружающей среды», в соответствии с которым предусмотрены экономическая оценка природных и природно-антропогенных объектов (ст.5) и создание единой системы государственного экологического мониторинга (ст. 63, 63.1, 63.2)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7BCC6-FDE2-4C92-9BEF-1AEA66466CC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5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cs typeface="Arial" panose="020B0604020202020204" pitchFamily="34" charset="0"/>
              </a:rPr>
              <a:t>Федеральный эксперимент по совершенствованию учета и социально-экономической оценке природно-ресурсного потенциала  </a:t>
            </a:r>
            <a:r>
              <a:rPr lang="ru-RU" sz="1800" b="1" dirty="0">
                <a:cs typeface="Arial" panose="020B0604020202020204" pitchFamily="34" charset="0"/>
              </a:rPr>
              <a:t>(Распоряжение  Совета Министров - Правительства РФ от 07.05.1993 г. № 58-рз)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935163"/>
            <a:ext cx="8341965" cy="2429941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В эксперименте участвовали 32 субъекта РФ. Были приняты постановления Глав субъектов РФ об организации учета и социально-экономической оценке природно-ресурсного потенциала.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1993 г.  - создан Институт «Кадастр» как подведомственная организация Минприроды России  по научно-методическому обеспечению учета и социально-экономической оценке природно-ресурсного потенциала.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1993 г., 1995 г. – проведены всероссийские семинары по совершенствованию учета и социально-экономической оценке природно-ресурсного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потенциала на базе Института «Кадастр».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7BCC6-FDE2-4C92-9BEF-1AEA66466CC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531406" y="4077072"/>
            <a:ext cx="1368154" cy="1918605"/>
            <a:chOff x="7207491" y="3861048"/>
            <a:chExt cx="1684988" cy="26642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207491" y="3861048"/>
              <a:ext cx="1684988" cy="266429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646" t="32586" r="48750" b="41379"/>
            <a:stretch/>
          </p:blipFill>
          <p:spPr bwMode="auto">
            <a:xfrm>
              <a:off x="7318240" y="4606739"/>
              <a:ext cx="1480925" cy="1030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Y:\server_doc\__Материалы по проектам (рабочие)\2018\Женева\Обложка №1-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283" y="4725144"/>
            <a:ext cx="1381047" cy="19488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3" y="4365104"/>
            <a:ext cx="5696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1996-2000 гг. - Институтом «Кадастр» выполнены первые работы по имплементации методологии СНС/СПЭУ. Под руководством профессора А.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Маркандиа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(Всемирный Банк) получены первые результаты по денежной оценке природного капитала субъекта РФ и муниципального района (Ярославская область). </a:t>
            </a:r>
          </a:p>
        </p:txBody>
      </p:sp>
    </p:spTree>
    <p:extLst>
      <p:ext uri="{BB962C8B-B14F-4D97-AF65-F5344CB8AC3E}">
        <p14:creationId xmlns:p14="http://schemas.microsoft.com/office/powerpoint/2010/main" val="184829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28992" cy="1224136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r>
              <a:rPr lang="ru-RU" sz="2400" b="1" dirty="0">
                <a:cs typeface="Arial" pitchFamily="34" charset="0"/>
              </a:rPr>
              <a:t>Наиболее значимые проекты по учету и оценке природного капитала с использованием подходов СПЭУ  </a:t>
            </a:r>
            <a:r>
              <a:rPr lang="ru-RU" sz="1800" b="1" dirty="0">
                <a:cs typeface="Arial" pitchFamily="34" charset="0"/>
              </a:rPr>
              <a:t>(опыт Института «Кадастр»)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92261"/>
              </p:ext>
            </p:extLst>
          </p:nvPr>
        </p:nvGraphicFramePr>
        <p:xfrm>
          <a:off x="467544" y="1268760"/>
          <a:ext cx="8424936" cy="5485515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255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0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природно-ресурсного управления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проведения / Заказчик / 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 marL="31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Методологическое обеспечение СПЭУ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Методологии расчета (1) показателей экономической ценности биологических ресурсов; (2) объема природоохранных расходов по видам и направлениям затрат / Росстат / 2014 г., 2007-2009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 marL="31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2.Методологическое обеспечение разработки СПЭУ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Методология формирования счетов СПЭУ по различным видам природных активов / Минприроды России / 2014-2015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Информационное обеспечение  СНС в части природных активов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первых показателей оценки природных ресурсов по субъектам РФ и Российской Федерации в целом для формирования СНС / Минприроды России, при участии Росстата / 2007-2009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Повышение эффективности управления системой особо охраняемых природных территорий федерального значения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и мониторинг показателей экономической ценности природных ресурсов и экосистемных услуг, предоставляемых ООПТ (97 заповедников и 40 национальных парков) / Минприроды России / 2010 г. и 2015 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Разработка менеджмент-планов управления особо охраняемыми природными территориями федерального значения 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Заповедник «Столбы» / Государственный природный заповедник «Столбы» / 2012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Национальный парк «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Плещеево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озеро» /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Росприроднадзор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Костомукшский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заповедник /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Росприроднадзор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субъекта РФ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Повышение эффективности использования природных ресурсов и охраны окружающей среды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Предложения в программы и планы территориального развития для Ярославской, Калужской, Ленинградской, Рязанской, Томской областей, Республики Северная Осетия-Алания и др. / администрации субъектов РФ, Минприроды России /1998-2008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Планирование и развитие особо охраняемых природных территорий регионального значения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показателей экономической оценки природных ресурсов и экосистемных услуг и включение их в процесс управления региональными ООПТ по субъектам РФ: Ярославская, Калининградская, Калужская, Костромская,  Рязанская, Томская области, Камчатский край, Краснодарский край, Республика Северная Осетия–Алания, Карачаево-Черкесская Республика и др. / администрации субъектов РФ, ПРООН, ГЭФ, Минприроды России / 1998-2017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Разработка мер по повышению эффективности использования природного капитала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экосистемных услуг территории Ярославской области / администрация Ярославской области / 2017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1.Предотвращение бюджетного кризиса территории 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Прогнозирование истощения минерально-сырьевой базы муниципального района для принятия компенсационных мер /администрация Саратовской области / 1999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Сохранение парков и зеленых насаждений как основы поддержания биоразнообразия в городах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социально-экономической значимости городского парка для разработки мер по его сохранению (включая корректировку платы за землю) /администрация г. Костромы /1999 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Повышение эффективности планирования социально-экономического развития на муниципальном уровне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оценки природных ресурсов как информационная основа программы рационального природопользования и перехода к устойчивому развитию для: (1) Даниловского района, (2) Первомайского района  (Ярославская область), (3)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Ирафского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 (Республика </a:t>
                      </a: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Северная Осетия–Алания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(4 )Михайловского района (Рязанская область) / Росприроднадзор, администрации субъектов РФ, муниципалитеты /1996–1997 гг., 2002 г.,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Разработка стратегии социально-экономического развития. Выполнение Стратегической Экологической Оценки (СЭО)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экосистемных услуг угледобывающей территории для повышения информационной обеспеченности планирования социально-экономического развития территории /ПРООН /2016-2017 гг.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Профилактика и урегулирование конфликта в сфере природопользования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природных ресурсов и экосистемных услуг, предоставляемых различным группам пользователей, для разработки согласительных мероприятий/ Администрация Томской области / 1999-2000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2.Профилактика этнической напряженности при планировании и реализации мер защиты дикой природы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природных ресурсов и экосистемных услуг для обоснования режима природоохранных ограничений при создании ООПТ – сельский муниципальный округ Архыз/ Фонд 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CEPF 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Кавказу (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Caucasus Hotspot) /2005 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3.Повышение эффективности муниципального водоснабжения 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воды в секторе домашних хозяйств для  принятия обоснованных решений по улучшению водоснабжения сельского населения Даниловского района Ярославской области /ГЭФ, Администрация Ярославской области / 1999г.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95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Библиотека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5453" y="4437112"/>
            <a:ext cx="5548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http://ntc-rik.ru/en/knowledge-center/library/</a:t>
            </a:r>
            <a:endParaRPr lang="ru-RU" sz="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21" t="7586" r="21875" b="26683"/>
          <a:stretch/>
        </p:blipFill>
        <p:spPr bwMode="auto">
          <a:xfrm>
            <a:off x="4659610" y="1556792"/>
            <a:ext cx="4005014" cy="27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08" t="8038" r="23644" b="26857"/>
          <a:stretch/>
        </p:blipFill>
        <p:spPr bwMode="auto">
          <a:xfrm>
            <a:off x="539552" y="1556793"/>
            <a:ext cx="3793943" cy="276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ntc-rik.ru/upload/iblock/45e/%D0%9E%D0%B1%D0%BB%D0%BE%D0%B6%D0%BA%D0%B0%2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627" y="4967663"/>
            <a:ext cx="1070896" cy="14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ntc-rik.ru/upload/iblock/b06/%D0%9E%D0%B1%D0%BB%D0%BE%D0%B6%D0%BA%D0%B0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675" y="4965138"/>
            <a:ext cx="989797" cy="14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tc-rik.ru/upload/iblock/e3f/%D0%9E%D0%B1%D0%BB%D0%BE%D0%B6%D0%BA%D0%B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771" y="4967664"/>
            <a:ext cx="1065797" cy="14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tc-rik.ru/upload/iblock/cb4/%D0%9E%D0%B1%D0%BB%D0%BE%D0%B6%D0%BA%D0%B0%20-%20%D0%BF%D0%B5%D1%80%D0%B5%D0%B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203" y="4967662"/>
            <a:ext cx="1029753" cy="14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tc-rik.ru/upload/iblock/1ec/%D0%9E%D0%B1%D0%BB%D0%BE%D0%B6%D0%BA%D0%B0.jpe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313" y="4965137"/>
            <a:ext cx="975234" cy="14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tc-rik.ru/upload/iblock/47b/%D0%9E%D0%B1%D0%BB%D0%BE%D0%B6%D0%BA%D0%B0.jpe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985" y="4887922"/>
            <a:ext cx="1013682" cy="15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Y:\server_doc\!_Внутренние проекты\2017 г\Книга по Новокузнецку\Макет\Обложка\Обложка_разворот_cr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72" y="4967663"/>
            <a:ext cx="1032968" cy="14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ntc-rik.ru/upload/iblock/7da/%D0%9E%D0%B1%D0%BB%D0%BE%D0%B6%D0%BA%D0%B0.jpe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323" y="4967664"/>
            <a:ext cx="1008112" cy="14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3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pPr marL="342900" indent="-342900" algn="ctr"/>
            <a:r>
              <a:rPr lang="ru-RU" sz="2800" b="1" dirty="0">
                <a:cs typeface="Arial" panose="020B0604020202020204" pitchFamily="34" charset="0"/>
              </a:rPr>
              <a:t>Вывод 1 – Системность внедрения, используя  преимущества отраслевого и территориального подходов</a:t>
            </a:r>
            <a:endParaRPr lang="ru-RU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3914" y="2740278"/>
            <a:ext cx="248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132856"/>
            <a:ext cx="3888432" cy="360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Отраслевой аспект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предоставляет системную информацию для стратегического управления, прежде всего, на национальном уровне; повышает эффективность управления различными составляющими природного капитала (ресурсы недр, водные, лесные ресурсы и др.)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2132856"/>
            <a:ext cx="3600400" cy="3600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Территориальный аспект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обеспечивает принятие решений по развитию территорий, предотвращению социально опасного истощения природных активов, помогает оценивать эффективность внешних инвестиций с  позиции устойчивого развития территории</a:t>
            </a:r>
            <a:endParaRPr lang="ru-RU" dirty="0"/>
          </a:p>
        </p:txBody>
      </p:sp>
      <p:sp>
        <p:nvSpPr>
          <p:cNvPr id="10" name="Плюс 9"/>
          <p:cNvSpPr/>
          <p:nvPr/>
        </p:nvSpPr>
        <p:spPr>
          <a:xfrm>
            <a:off x="4283968" y="3645024"/>
            <a:ext cx="792088" cy="792088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0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Вывод 2 –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ru-RU" sz="2800" b="1" dirty="0">
                <a:cs typeface="Arial" panose="020B0604020202020204" pitchFamily="34" charset="0"/>
              </a:rPr>
              <a:t>Ориентация на Цели устойчивого развития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91" r="19118" b="85917"/>
          <a:stretch/>
        </p:blipFill>
        <p:spPr bwMode="auto">
          <a:xfrm>
            <a:off x="423866" y="1772816"/>
            <a:ext cx="2128931" cy="30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843808" y="6453336"/>
            <a:ext cx="56296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Управление природоохранной деятельностью: Основы социокультурной методологии / Г.А. Фоменко. – М.: Наука, 2004.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69360" y="1705777"/>
            <a:ext cx="5727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Соотношение целевых природоохранных приоритетов территорий разного уровня (на примере Ярославской области)</a:t>
            </a:r>
            <a:endParaRPr lang="ru-RU" sz="4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01304" y="2108569"/>
            <a:ext cx="2154472" cy="4541907"/>
            <a:chOff x="257288" y="2228997"/>
            <a:chExt cx="1539247" cy="32449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0917" r="50000"/>
            <a:stretch/>
          </p:blipFill>
          <p:spPr bwMode="auto">
            <a:xfrm>
              <a:off x="260867" y="4396860"/>
              <a:ext cx="1509528" cy="556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763" t="70740"/>
            <a:stretch/>
          </p:blipFill>
          <p:spPr bwMode="auto">
            <a:xfrm>
              <a:off x="257288" y="4914340"/>
              <a:ext cx="1516685" cy="55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224" r="50000" b="56999"/>
            <a:stretch/>
          </p:blipFill>
          <p:spPr bwMode="auto">
            <a:xfrm>
              <a:off x="279850" y="2228997"/>
              <a:ext cx="1509528" cy="531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1676" r="50000" b="29162"/>
            <a:stretch/>
          </p:blipFill>
          <p:spPr bwMode="auto">
            <a:xfrm>
              <a:off x="267043" y="3267319"/>
              <a:ext cx="1509528" cy="557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 t="41687" r="-237" b="28743"/>
            <a:stretch/>
          </p:blipFill>
          <p:spPr bwMode="auto">
            <a:xfrm>
              <a:off x="267043" y="3831326"/>
              <a:ext cx="1516685" cy="565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763" t="14283" b="55821"/>
            <a:stretch/>
          </p:blipFill>
          <p:spPr bwMode="auto">
            <a:xfrm>
              <a:off x="279850" y="2747402"/>
              <a:ext cx="1516685" cy="571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2" descr="Y:\server_doc\__Материалы по проектам (рабочие)\2018\Женева\Рисунки\Безымянный-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360" y="2401886"/>
            <a:ext cx="57277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8" y="332656"/>
            <a:ext cx="83058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Вывод 2 – Ориентация на Цели устойчивого развития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187895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 Экономический транзит и охрана природы: социокультурные аспекты. – Ярославль: Институт «Кадастр», 2016.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41277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Дифференциация целевых приоритетов устойчивого развития в муниципальных районах Ярославской области (по мнению </a:t>
            </a:r>
            <a:r>
              <a:rPr lang="ru-RU" sz="1400" dirty="0" err="1"/>
              <a:t>стейкхолдеров</a:t>
            </a:r>
            <a:r>
              <a:rPr lang="ru-RU" sz="1400" dirty="0"/>
              <a:t>)</a:t>
            </a:r>
          </a:p>
        </p:txBody>
      </p:sp>
      <p:pic>
        <p:nvPicPr>
          <p:cNvPr id="1026" name="Picture 2" descr="Y:\server_doc\__Материалы по проектам (рабочие)\2018\Женева\Рисунки\Безымянный-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076308"/>
            <a:ext cx="5678456" cy="40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7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Вывод 3 – Важность межведомственного взаимодействия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32057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Функциональные сферы федеральных органов исполнительной власти РФ по аккумулированию исходных данных для формирования счетов СПЭУ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540" y="6203280"/>
            <a:ext cx="7884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М.А., Лошадкин К.А., Михайлова А.В., Арабова Е.А. Эколого-экономический учет в рациональном природопользовании. Теория и практика / Науч. ред. Г.А. Фоменко. – Ярославль: Институт «Кадастр», 2017.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98" t="16776" r="8096" b="24203"/>
          <a:stretch/>
        </p:blipFill>
        <p:spPr bwMode="auto">
          <a:xfrm>
            <a:off x="372509" y="2060848"/>
            <a:ext cx="8447963" cy="405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9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E3B653"/>
      </a:accent1>
      <a:accent2>
        <a:srgbClr val="009DD9"/>
      </a:accent2>
      <a:accent3>
        <a:srgbClr val="0BD0D9"/>
      </a:accent3>
      <a:accent4>
        <a:srgbClr val="F4DB6F"/>
      </a:accent4>
      <a:accent5>
        <a:srgbClr val="EDC311"/>
      </a:accent5>
      <a:accent6>
        <a:srgbClr val="D28A3A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8638</TotalTime>
  <Words>2275</Words>
  <Application>Microsoft Office PowerPoint</Application>
  <PresentationFormat>Экран (4:3)</PresentationFormat>
  <Paragraphs>200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Wingdings 2</vt:lpstr>
      <vt:lpstr>Поток</vt:lpstr>
      <vt:lpstr>4_Поток</vt:lpstr>
      <vt:lpstr>7_Поток</vt:lpstr>
      <vt:lpstr>«Опыт осуществления проектов СПЭУ в Российской Федерации на национальном, региональном и муниципальном уровнях»   Joint OECD/UNECE Seminar on the Implementation of SEEA 21‐22 February 2018, Geneva</vt:lpstr>
      <vt:lpstr>     Начало работ по комплексному учету и экономической оценке природных ресурсов</vt:lpstr>
      <vt:lpstr>Федеральный эксперимент по совершенствованию учета и социально-экономической оценке природно-ресурсного потенциала  (Распоряжение  Совета Министров - Правительства РФ от 07.05.1993 г. № 58-рз) </vt:lpstr>
      <vt:lpstr>      Наиболее значимые проекты по учету и оценке природного капитала с использованием подходов СПЭУ  (опыт Института «Кадастр»)</vt:lpstr>
      <vt:lpstr>Библиотека</vt:lpstr>
      <vt:lpstr>Вывод 1 – Системность внедрения, используя  преимущества отраслевого и территориального подходов</vt:lpstr>
      <vt:lpstr>Вывод 2 – Ориентация на Цели устойчивого развития</vt:lpstr>
      <vt:lpstr>Вывод 2 – Ориентация на Цели устойчивого развития</vt:lpstr>
      <vt:lpstr>Вывод 3 – Важность межведомственного взаимодействия </vt:lpstr>
      <vt:lpstr>Вывод 4 – Внимание к исходным данным и их полноте</vt:lpstr>
      <vt:lpstr> Вывод 4 – Внимание к исходным данным и их полноте</vt:lpstr>
      <vt:lpstr>Вывод 4 – Внимание к исходным данным и их полноте</vt:lpstr>
      <vt:lpstr>Вывод 5 – Использование методологии СПЭУ для решения задач территориального управления</vt:lpstr>
      <vt:lpstr>Вывод 5 – Использование методологии СПЭУ для решения задач территориального управления</vt:lpstr>
      <vt:lpstr>Вывод 5 – Использование методологии СПЭУ для решения задач территориального управления</vt:lpstr>
      <vt:lpstr>  Вывод 6 – Повышение востребованности СПЭУ за счет оценки экосистемных услуг и их картографирования</vt:lpstr>
      <vt:lpstr>Вывод 6 – Повышение востребованности  СПЭУ за счет оценки экосистемных услуг</vt:lpstr>
      <vt:lpstr>Будущее развитие работ по СПЭУ в Российской Федерации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FGA</dc:creator>
  <cp:lastModifiedBy>aistbeta</cp:lastModifiedBy>
  <cp:revision>638</cp:revision>
  <cp:lastPrinted>2018-02-09T13:54:08Z</cp:lastPrinted>
  <dcterms:created xsi:type="dcterms:W3CDTF">2012-11-19T14:43:59Z</dcterms:created>
  <dcterms:modified xsi:type="dcterms:W3CDTF">2020-08-23T09:55:43Z</dcterms:modified>
</cp:coreProperties>
</file>